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4CD4"/>
    <a:srgbClr val="FF33CC"/>
    <a:srgbClr val="FF3399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23772" autoAdjust="0"/>
    <p:restoredTop sz="94660"/>
  </p:normalViewPr>
  <p:slideViewPr>
    <p:cSldViewPr>
      <p:cViewPr varScale="1">
        <p:scale>
          <a:sx n="74" d="100"/>
          <a:sy n="74" d="100"/>
        </p:scale>
        <p:origin x="62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662BBC-1345-4779-8D8B-6B8A3AE0E5D1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7833C3A-8A34-4ED2-9A35-44B8E7AD6050}" type="pres">
      <dgm:prSet presAssocID="{F0662BBC-1345-4779-8D8B-6B8A3AE0E5D1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71B64802-E1C0-4A33-9701-5BC537E3E0F6}" type="presOf" srcId="{F0662BBC-1345-4779-8D8B-6B8A3AE0E5D1}" destId="{97833C3A-8A34-4ED2-9A35-44B8E7AD6050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19365EC-FD1C-40FD-8035-53CEBC0A7070}" type="datetimeFigureOut">
              <a:rPr lang="ru-RU" smtClean="0"/>
              <a:pPr/>
              <a:t>29.08.2018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452DE55A-D398-406A-A331-40957798DD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365EC-FD1C-40FD-8035-53CEBC0A7070}" type="datetimeFigureOut">
              <a:rPr lang="ru-RU" smtClean="0"/>
              <a:pPr/>
              <a:t>29.08.2018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DE55A-D398-406A-A331-40957798DD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365EC-FD1C-40FD-8035-53CEBC0A7070}" type="datetimeFigureOut">
              <a:rPr lang="ru-RU" smtClean="0"/>
              <a:pPr/>
              <a:t>29.08.2018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DE55A-D398-406A-A331-40957798DD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365EC-FD1C-40FD-8035-53CEBC0A7070}" type="datetimeFigureOut">
              <a:rPr lang="ru-RU" smtClean="0"/>
              <a:pPr/>
              <a:t>29.08.2018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DE55A-D398-406A-A331-40957798DD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365EC-FD1C-40FD-8035-53CEBC0A7070}" type="datetimeFigureOut">
              <a:rPr lang="ru-RU" smtClean="0"/>
              <a:pPr/>
              <a:t>29.08.2018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DE55A-D398-406A-A331-40957798DD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365EC-FD1C-40FD-8035-53CEBC0A7070}" type="datetimeFigureOut">
              <a:rPr lang="ru-RU" smtClean="0"/>
              <a:pPr/>
              <a:t>29.08.2018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DE55A-D398-406A-A331-40957798DD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19365EC-FD1C-40FD-8035-53CEBC0A7070}" type="datetimeFigureOut">
              <a:rPr lang="ru-RU" smtClean="0"/>
              <a:pPr/>
              <a:t>29.08.2018</a:t>
            </a:fld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52DE55A-D398-406A-A331-40957798DDE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19365EC-FD1C-40FD-8035-53CEBC0A7070}" type="datetimeFigureOut">
              <a:rPr lang="ru-RU" smtClean="0"/>
              <a:pPr/>
              <a:t>29.08.2018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452DE55A-D398-406A-A331-40957798DD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365EC-FD1C-40FD-8035-53CEBC0A7070}" type="datetimeFigureOut">
              <a:rPr lang="ru-RU" smtClean="0"/>
              <a:pPr/>
              <a:t>29.08.2018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DE55A-D398-406A-A331-40957798DD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365EC-FD1C-40FD-8035-53CEBC0A7070}" type="datetimeFigureOut">
              <a:rPr lang="ru-RU" smtClean="0"/>
              <a:pPr/>
              <a:t>29.08.2018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DE55A-D398-406A-A331-40957798DD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365EC-FD1C-40FD-8035-53CEBC0A7070}" type="datetimeFigureOut">
              <a:rPr lang="ru-RU" smtClean="0"/>
              <a:pPr/>
              <a:t>29.08.2018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DE55A-D398-406A-A331-40957798DD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19365EC-FD1C-40FD-8035-53CEBC0A7070}" type="datetimeFigureOut">
              <a:rPr lang="ru-RU" smtClean="0"/>
              <a:pPr/>
              <a:t>29.08.2018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452DE55A-D398-406A-A331-40957798DD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-459432"/>
            <a:ext cx="8496944" cy="292494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Национальный проект «Развитие образования»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475656" y="4653136"/>
            <a:ext cx="6851104" cy="1752600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Реализация проекта 2018-2024 гг.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5866" y="637024"/>
            <a:ext cx="8382000" cy="1069848"/>
          </a:xfrm>
        </p:spPr>
        <p:txBody>
          <a:bodyPr>
            <a:normAutofit/>
            <a:scene3d>
              <a:camera prst="orthographicFront"/>
              <a:lightRig rig="freezing" dir="t"/>
            </a:scene3d>
            <a:sp3d extrusionH="57150" contourW="12700" prstMaterial="metal">
              <a:extrusionClr>
                <a:schemeClr val="tx1"/>
              </a:extrusionClr>
              <a:contourClr>
                <a:schemeClr val="tx1"/>
              </a:contourClr>
            </a:sp3d>
          </a:bodyPr>
          <a:lstStyle/>
          <a:p>
            <a:r>
              <a:rPr lang="ru-RU" sz="3200" dirty="0" smtClean="0"/>
              <a:t>Региональный проект «</a:t>
            </a:r>
            <a:r>
              <a:rPr lang="ru-RU" sz="3200" dirty="0" err="1" smtClean="0"/>
              <a:t>КультУРА</a:t>
            </a:r>
            <a:r>
              <a:rPr lang="ru-RU" sz="3200" dirty="0" smtClean="0"/>
              <a:t> жизни»</a:t>
            </a:r>
            <a:endParaRPr lang="ru-RU" sz="3200" u="dbl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51520" y="1683691"/>
            <a:ext cx="8784976" cy="3886200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C00000"/>
                </a:solidFill>
              </a:rPr>
              <a:t>Исторический парк «Россия- моя история» </a:t>
            </a:r>
            <a:r>
              <a:rPr lang="ru-RU" sz="2400" dirty="0" smtClean="0"/>
              <a:t>(живые уроки, </a:t>
            </a:r>
            <a:r>
              <a:rPr lang="ru-RU" sz="2400" dirty="0" err="1" smtClean="0"/>
              <a:t>внеучебные</a:t>
            </a:r>
            <a:r>
              <a:rPr lang="ru-RU" sz="2400" dirty="0" smtClean="0"/>
              <a:t> и проектные занятия)</a:t>
            </a:r>
          </a:p>
          <a:p>
            <a:r>
              <a:rPr lang="ru-RU" sz="2400" dirty="0" smtClean="0">
                <a:solidFill>
                  <a:srgbClr val="C00000"/>
                </a:solidFill>
              </a:rPr>
              <a:t>«Школьная филармония»</a:t>
            </a:r>
            <a:r>
              <a:rPr lang="ru-RU" sz="2400" dirty="0" smtClean="0"/>
              <a:t> (передвижные концерты, мастер-классы)</a:t>
            </a:r>
          </a:p>
          <a:p>
            <a:r>
              <a:rPr lang="ru-RU" sz="2400" dirty="0" smtClean="0">
                <a:solidFill>
                  <a:srgbClr val="C00000"/>
                </a:solidFill>
              </a:rPr>
              <a:t>Детское семейное чтение</a:t>
            </a:r>
            <a:r>
              <a:rPr lang="ru-RU" sz="2400" dirty="0" smtClean="0"/>
              <a:t> (клубы по интересам, доступ к ресурсам библиотек)</a:t>
            </a:r>
          </a:p>
          <a:p>
            <a:r>
              <a:rPr lang="ru-RU" sz="2400" dirty="0" smtClean="0">
                <a:solidFill>
                  <a:srgbClr val="C00000"/>
                </a:solidFill>
              </a:rPr>
              <a:t>Театральное </a:t>
            </a:r>
            <a:r>
              <a:rPr lang="ru-RU" sz="2400" dirty="0" err="1" smtClean="0">
                <a:solidFill>
                  <a:srgbClr val="C00000"/>
                </a:solidFill>
              </a:rPr>
              <a:t>закулисье</a:t>
            </a:r>
            <a:r>
              <a:rPr lang="ru-RU" sz="2400" dirty="0" smtClean="0">
                <a:solidFill>
                  <a:srgbClr val="C00000"/>
                </a:solidFill>
              </a:rPr>
              <a:t> </a:t>
            </a:r>
            <a:r>
              <a:rPr lang="ru-RU" sz="2400" dirty="0" smtClean="0"/>
              <a:t>(мастер-классы от профессионалов, репетиции, премьеры)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996952"/>
            <a:ext cx="8229600" cy="71438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Федеральные проекты</a:t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chemeClr val="tx1"/>
                </a:solidFill>
              </a:rPr>
              <a:t/>
            </a:r>
            <a:br>
              <a:rPr lang="ru-RU" sz="2800" b="1" dirty="0" smtClean="0">
                <a:solidFill>
                  <a:schemeClr val="tx1"/>
                </a:solidFill>
              </a:rPr>
            </a:br>
            <a:r>
              <a:rPr lang="ru-RU" sz="2800" b="1" dirty="0" smtClean="0">
                <a:solidFill>
                  <a:schemeClr val="tx1"/>
                </a:solidFill>
              </a:rPr>
              <a:t>1.Современная школа</a:t>
            </a:r>
            <a:br>
              <a:rPr lang="ru-RU" sz="2800" b="1" dirty="0" smtClean="0">
                <a:solidFill>
                  <a:schemeClr val="tx1"/>
                </a:solidFill>
              </a:rPr>
            </a:br>
            <a:r>
              <a:rPr lang="ru-RU" sz="2800" b="1" dirty="0" smtClean="0">
                <a:solidFill>
                  <a:schemeClr val="tx1"/>
                </a:solidFill>
              </a:rPr>
              <a:t>2.Цифровая школа</a:t>
            </a:r>
            <a:br>
              <a:rPr lang="ru-RU" sz="2800" b="1" dirty="0" smtClean="0">
                <a:solidFill>
                  <a:schemeClr val="tx1"/>
                </a:solidFill>
              </a:rPr>
            </a:br>
            <a:r>
              <a:rPr lang="ru-RU" sz="2800" b="1" dirty="0" smtClean="0">
                <a:solidFill>
                  <a:schemeClr val="tx1"/>
                </a:solidFill>
              </a:rPr>
              <a:t>3.Успех каждого ребёнка</a:t>
            </a:r>
            <a:br>
              <a:rPr lang="ru-RU" sz="2800" b="1" dirty="0" smtClean="0">
                <a:solidFill>
                  <a:schemeClr val="tx1"/>
                </a:solidFill>
              </a:rPr>
            </a:br>
            <a:r>
              <a:rPr lang="ru-RU" sz="2800" b="1" dirty="0" smtClean="0">
                <a:solidFill>
                  <a:schemeClr val="tx1"/>
                </a:solidFill>
              </a:rPr>
              <a:t>4.Современные родители</a:t>
            </a:r>
            <a:br>
              <a:rPr lang="ru-RU" sz="2800" b="1" dirty="0" smtClean="0">
                <a:solidFill>
                  <a:schemeClr val="tx1"/>
                </a:solidFill>
              </a:rPr>
            </a:br>
            <a:r>
              <a:rPr lang="ru-RU" sz="2800" b="1" dirty="0" smtClean="0">
                <a:solidFill>
                  <a:schemeClr val="tx1"/>
                </a:solidFill>
              </a:rPr>
              <a:t>5.Социальная активность</a:t>
            </a:r>
            <a:br>
              <a:rPr lang="ru-RU" sz="2800" b="1" dirty="0" smtClean="0">
                <a:solidFill>
                  <a:schemeClr val="tx1"/>
                </a:solidFill>
              </a:rPr>
            </a:br>
            <a:r>
              <a:rPr lang="ru-RU" sz="2800" b="1" dirty="0" smtClean="0">
                <a:solidFill>
                  <a:schemeClr val="tx1"/>
                </a:solidFill>
              </a:rPr>
              <a:t>6.Молодые профессионалы</a:t>
            </a:r>
            <a:br>
              <a:rPr lang="ru-RU" sz="2800" b="1" dirty="0" smtClean="0">
                <a:solidFill>
                  <a:schemeClr val="tx1"/>
                </a:solidFill>
              </a:rPr>
            </a:br>
            <a:r>
              <a:rPr lang="ru-RU" sz="2800" b="1" dirty="0" smtClean="0">
                <a:solidFill>
                  <a:schemeClr val="tx1"/>
                </a:solidFill>
              </a:rPr>
              <a:t>7.Новые возможности для каждого</a:t>
            </a:r>
            <a:br>
              <a:rPr lang="ru-RU" sz="2800" b="1" dirty="0" smtClean="0">
                <a:solidFill>
                  <a:schemeClr val="tx1"/>
                </a:solidFill>
              </a:rPr>
            </a:br>
            <a:r>
              <a:rPr lang="ru-RU" sz="2800" b="1" dirty="0" smtClean="0">
                <a:solidFill>
                  <a:schemeClr val="tx1"/>
                </a:solidFill>
              </a:rPr>
              <a:t>8.Создание научно-образовательных центров</a:t>
            </a:r>
            <a:br>
              <a:rPr lang="ru-RU" sz="2800" b="1" dirty="0" smtClean="0">
                <a:solidFill>
                  <a:schemeClr val="tx1"/>
                </a:solidFill>
              </a:rPr>
            </a:br>
            <a:r>
              <a:rPr lang="ru-RU" sz="2800" b="1" dirty="0" smtClean="0">
                <a:solidFill>
                  <a:schemeClr val="tx1"/>
                </a:solidFill>
              </a:rPr>
              <a:t>9.Учитель будущего</a:t>
            </a:r>
            <a:br>
              <a:rPr lang="ru-RU" sz="2800" b="1" dirty="0" smtClean="0">
                <a:solidFill>
                  <a:schemeClr val="tx1"/>
                </a:solidFill>
              </a:rPr>
            </a:b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31640" y="5733256"/>
            <a:ext cx="7344816" cy="864096"/>
          </a:xfrm>
        </p:spPr>
        <p:txBody>
          <a:bodyPr numCol="2">
            <a:normAutofit/>
            <a:scene3d>
              <a:camera prst="orthographicFront"/>
              <a:lightRig rig="freezing" dir="t"/>
            </a:scene3d>
            <a:sp3d extrusionH="57150" contourW="12700" prstMaterial="dkEdge">
              <a:extrusionClr>
                <a:schemeClr val="tx1"/>
              </a:extrusionClr>
              <a:contourClr>
                <a:schemeClr val="tx1"/>
              </a:contourClr>
            </a:sp3d>
          </a:bodyPr>
          <a:lstStyle/>
          <a:p>
            <a:pPr>
              <a:buNone/>
            </a:pPr>
            <a:endParaRPr lang="ru-RU" dirty="0">
              <a:noFill/>
              <a:effectLst>
                <a:outerShdw blurRad="50800" dist="50800" dir="5400000" algn="ctr" rotWithShape="0">
                  <a:schemeClr val="bg1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85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385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385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385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051720" y="620688"/>
            <a:ext cx="8382000" cy="1000116"/>
          </a:xfrm>
        </p:spPr>
        <p:txBody>
          <a:bodyPr>
            <a:noAutofit/>
            <a:scene3d>
              <a:camera prst="orthographicFront"/>
              <a:lightRig rig="freezing" dir="t"/>
            </a:scene3d>
            <a:sp3d extrusionH="57150" contourW="12700" prstMaterial="metal">
              <a:extrusionClr>
                <a:schemeClr val="tx1"/>
              </a:extrusionClr>
              <a:contourClr>
                <a:schemeClr val="tx1"/>
              </a:contourClr>
            </a:sp3d>
          </a:bodyPr>
          <a:lstStyle/>
          <a:p>
            <a:r>
              <a:rPr lang="ru-RU" sz="3800" u="sng" dirty="0" smtClean="0">
                <a:noFill/>
                <a:hlinkClick r:id="rId2" action="ppaction://hlinksldjump"/>
              </a:rPr>
              <a:t>Современная школа</a:t>
            </a:r>
            <a:endParaRPr lang="ru-RU" sz="3800" u="dbl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2"/>
          </p:nvPr>
        </p:nvSpPr>
        <p:spPr>
          <a:xfrm>
            <a:off x="251520" y="1772816"/>
            <a:ext cx="8424936" cy="3886200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ru-RU" sz="3200" dirty="0"/>
              <a:t>в</a:t>
            </a:r>
            <a:r>
              <a:rPr lang="ru-RU" sz="3200" dirty="0" smtClean="0"/>
              <a:t>ключает </a:t>
            </a:r>
            <a:r>
              <a:rPr lang="ru-RU" sz="3200" dirty="0" smtClean="0"/>
              <a:t>обновление материально-технической базы, внедрение новых методов обучения, обновление образовательных </a:t>
            </a:r>
            <a:r>
              <a:rPr lang="ru-RU" sz="3200" dirty="0" smtClean="0"/>
              <a:t>программ.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367464" cy="1069848"/>
          </a:xfrm>
        </p:spPr>
        <p:txBody>
          <a:bodyPr>
            <a:noAutofit/>
            <a:scene3d>
              <a:camera prst="orthographicFront"/>
              <a:lightRig rig="freezing" dir="t"/>
            </a:scene3d>
            <a:sp3d extrusionH="57150" contourW="12700" prstMaterial="metal">
              <a:extrusionClr>
                <a:schemeClr val="tx1"/>
              </a:extrusionClr>
              <a:contourClr>
                <a:schemeClr val="tx1"/>
              </a:contourClr>
            </a:sp3d>
          </a:bodyPr>
          <a:lstStyle/>
          <a:p>
            <a:pPr algn="ctr"/>
            <a:r>
              <a:rPr lang="ru-RU" sz="3800" u="sng" dirty="0" smtClean="0"/>
              <a:t>Цифровая образовательная среда </a:t>
            </a:r>
            <a:endParaRPr lang="ru-RU" sz="3800" u="sng" dirty="0"/>
          </a:p>
        </p:txBody>
      </p:sp>
      <p:sp>
        <p:nvSpPr>
          <p:cNvPr id="8" name="Объект 7"/>
          <p:cNvSpPr>
            <a:spLocks noGrp="1"/>
          </p:cNvSpPr>
          <p:nvPr>
            <p:ph sz="quarter" idx="2"/>
          </p:nvPr>
        </p:nvSpPr>
        <p:spPr>
          <a:xfrm>
            <a:off x="251520" y="1676888"/>
            <a:ext cx="8712968" cy="3886200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ru-RU" sz="2400" dirty="0"/>
              <a:t>Его первая часть - техническая: школам нужен высокоскоростной интернет, электронные журналы, дневники, бухгалтерия, системы прохода и питания по электронным карточкам. Вторая часть - Российская электронная школа, которая станет помощником учителю: виртуальные библиотеки, музеи, онлайн-курсы, 3D-лаборатории.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1684" y="548680"/>
            <a:ext cx="8382000" cy="1069848"/>
          </a:xfrm>
        </p:spPr>
        <p:txBody>
          <a:bodyPr>
            <a:normAutofit/>
            <a:scene3d>
              <a:camera prst="orthographicFront"/>
              <a:lightRig rig="freezing" dir="t"/>
            </a:scene3d>
            <a:sp3d extrusionH="57150" contourW="12700" prstMaterial="metal">
              <a:extrusionClr>
                <a:schemeClr val="tx1"/>
              </a:extrusionClr>
              <a:contourClr>
                <a:schemeClr val="tx1"/>
              </a:contourClr>
            </a:sp3d>
          </a:bodyPr>
          <a:lstStyle/>
          <a:p>
            <a:pPr algn="ctr"/>
            <a:r>
              <a:rPr lang="ru-RU" u="sng" dirty="0" smtClean="0"/>
              <a:t>Успех каждого ребёнка</a:t>
            </a:r>
            <a:endParaRPr lang="ru-RU" u="sng" dirty="0"/>
          </a:p>
        </p:txBody>
      </p:sp>
      <p:sp>
        <p:nvSpPr>
          <p:cNvPr id="9" name="Объект 8"/>
          <p:cNvSpPr>
            <a:spLocks noGrp="1"/>
          </p:cNvSpPr>
          <p:nvPr>
            <p:ph sz="quarter" idx="2"/>
          </p:nvPr>
        </p:nvSpPr>
        <p:spPr>
          <a:xfrm>
            <a:off x="251520" y="1628800"/>
            <a:ext cx="8892480" cy="3886200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ru-RU" sz="3200" dirty="0"/>
              <a:t>Это, в первую очередь, дополнительное образование, профориентация и поддержка талантливых детей.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4842" y="620688"/>
            <a:ext cx="8382000" cy="1069848"/>
          </a:xfrm>
        </p:spPr>
        <p:txBody>
          <a:bodyPr>
            <a:noAutofit/>
            <a:scene3d>
              <a:camera prst="orthographicFront"/>
              <a:lightRig rig="freezing" dir="t"/>
            </a:scene3d>
            <a:sp3d extrusionH="57150" contourW="12700" prstMaterial="metal">
              <a:extrusionClr>
                <a:schemeClr val="tx1"/>
              </a:extrusionClr>
              <a:contourClr>
                <a:schemeClr val="tx1"/>
              </a:contourClr>
            </a:sp3d>
          </a:bodyPr>
          <a:lstStyle/>
          <a:p>
            <a:pPr algn="ctr"/>
            <a:r>
              <a:rPr lang="ru-RU" sz="3600" u="sng" dirty="0" smtClean="0"/>
              <a:t>Современные родители</a:t>
            </a:r>
            <a:endParaRPr lang="ru-RU" sz="3600" u="sng" dirty="0"/>
          </a:p>
        </p:txBody>
      </p:sp>
      <p:sp>
        <p:nvSpPr>
          <p:cNvPr id="9" name="Объект 8"/>
          <p:cNvSpPr>
            <a:spLocks noGrp="1"/>
          </p:cNvSpPr>
          <p:nvPr>
            <p:ph sz="quarter" idx="2"/>
          </p:nvPr>
        </p:nvSpPr>
        <p:spPr>
          <a:xfrm>
            <a:off x="395536" y="1772816"/>
            <a:ext cx="8640960" cy="3886200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ru-RU" sz="3200" dirty="0"/>
              <a:t>Будет создан единый федеральный портал для мам и пап, где они смогут получить консультацию, связаться с педагогами, получить психологическую помощь.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306" y="620688"/>
            <a:ext cx="8715436" cy="1069848"/>
          </a:xfrm>
        </p:spPr>
        <p:txBody>
          <a:bodyPr>
            <a:normAutofit/>
            <a:scene3d>
              <a:camera prst="orthographicFront"/>
              <a:lightRig rig="freezing" dir="t"/>
            </a:scene3d>
            <a:sp3d extrusionH="57150" contourW="12700" prstMaterial="metal">
              <a:extrusionClr>
                <a:schemeClr val="tx1"/>
              </a:extrusionClr>
              <a:contourClr>
                <a:schemeClr val="tx1"/>
              </a:contourClr>
            </a:sp3d>
          </a:bodyPr>
          <a:lstStyle/>
          <a:p>
            <a:pPr algn="ctr"/>
            <a:r>
              <a:rPr lang="ru-RU" sz="3200" u="sng" dirty="0" smtClean="0"/>
              <a:t>Социальная активность</a:t>
            </a:r>
            <a:endParaRPr lang="ru-RU" sz="3200" u="sng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323528" y="1700808"/>
            <a:ext cx="8352928" cy="3886200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ru-RU" sz="3200" dirty="0"/>
              <a:t>Будет сформирована сеть центров поддержки добровольчества, лучшие волонтерские проекты смогут ежегодно участвовать в конкурсе на получение грантов.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9072562" cy="1069848"/>
          </a:xfrm>
        </p:spPr>
        <p:txBody>
          <a:bodyPr>
            <a:noAutofit/>
            <a:scene3d>
              <a:camera prst="orthographicFront"/>
              <a:lightRig rig="freezing" dir="t"/>
            </a:scene3d>
            <a:sp3d extrusionH="57150" contourW="12700" prstMaterial="metal">
              <a:extrusionClr>
                <a:schemeClr val="tx1"/>
              </a:extrusionClr>
              <a:contourClr>
                <a:schemeClr val="tx1"/>
              </a:contourClr>
            </a:sp3d>
          </a:bodyPr>
          <a:lstStyle/>
          <a:p>
            <a:pPr algn="ctr"/>
            <a:r>
              <a:rPr lang="ru-RU" sz="3400" u="sng" dirty="0" smtClean="0"/>
              <a:t>Учитель будущего</a:t>
            </a:r>
            <a:endParaRPr lang="ru-RU" sz="3400" u="sng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67596814"/>
              </p:ext>
            </p:extLst>
          </p:nvPr>
        </p:nvGraphicFramePr>
        <p:xfrm>
          <a:off x="381000" y="2708519"/>
          <a:ext cx="4041648" cy="388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18563" y="1467954"/>
            <a:ext cx="8892480" cy="3886200"/>
          </a:xfrm>
        </p:spPr>
        <p:txBody>
          <a:bodyPr>
            <a:normAutofit fontScale="85000" lnSpcReduction="20000"/>
          </a:bodyPr>
          <a:lstStyle/>
          <a:p>
            <a:pPr marL="109728" indent="0" algn="just">
              <a:buNone/>
            </a:pPr>
            <a:r>
              <a:rPr lang="ru-RU" sz="3200" dirty="0"/>
              <a:t>Н</a:t>
            </a:r>
            <a:r>
              <a:rPr lang="ru-RU" sz="3200" dirty="0" smtClean="0"/>
              <a:t>е </a:t>
            </a:r>
            <a:r>
              <a:rPr lang="ru-RU" sz="3200" dirty="0"/>
              <a:t>менее половины учителей должны пройти переподготовку. Национальная система учительского роста предполагает и новую систему карьерного роста</a:t>
            </a:r>
            <a:r>
              <a:rPr lang="ru-RU" sz="3200" dirty="0" smtClean="0"/>
              <a:t>.</a:t>
            </a:r>
            <a:r>
              <a:rPr lang="ru-RU" sz="3200" dirty="0"/>
              <a:t> Сейчас в образовательной среде обсуждаются новые должности педагогических работников, отражающие их профессиональные успехи, например, учитель-мастер, учитель-наставник. Но существующую систему повышения квалификации учителей никто "ломать" не собирается: ее приведут к "общему знаменателю", чтобы она работала на нацпроекты.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Graphic spid="7" grpId="1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8979" y="404664"/>
            <a:ext cx="8597863" cy="1207800"/>
          </a:xfrm>
        </p:spPr>
        <p:txBody>
          <a:bodyPr>
            <a:normAutofit/>
            <a:scene3d>
              <a:camera prst="orthographicFront"/>
              <a:lightRig rig="freezing" dir="t"/>
            </a:scene3d>
            <a:sp3d extrusionH="57150" contourW="12700" prstMaterial="metal">
              <a:extrusionClr>
                <a:schemeClr val="tx1"/>
              </a:extrusionClr>
              <a:contourClr>
                <a:schemeClr val="tx1"/>
              </a:contourClr>
            </a:sp3d>
          </a:bodyPr>
          <a:lstStyle/>
          <a:p>
            <a:pPr algn="ctr"/>
            <a:r>
              <a:rPr lang="ru-RU" sz="2800" u="sng" dirty="0" smtClean="0"/>
              <a:t>Пока не сделаешь, всё кажется невозможным</a:t>
            </a:r>
            <a:endParaRPr lang="ru-RU" sz="2800" u="sng" dirty="0"/>
          </a:p>
        </p:txBody>
      </p:sp>
      <p:sp>
        <p:nvSpPr>
          <p:cNvPr id="10" name="Объект 9"/>
          <p:cNvSpPr>
            <a:spLocks noGrp="1"/>
          </p:cNvSpPr>
          <p:nvPr>
            <p:ph sz="quarter" idx="4"/>
          </p:nvPr>
        </p:nvSpPr>
        <p:spPr>
          <a:xfrm>
            <a:off x="539552" y="1629699"/>
            <a:ext cx="8496944" cy="38862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sz="3200" b="1" u="sng" dirty="0" smtClean="0">
                <a:solidFill>
                  <a:srgbClr val="FF0000"/>
                </a:solidFill>
              </a:rPr>
              <a:t>Задача школы- </a:t>
            </a:r>
            <a:r>
              <a:rPr lang="ru-RU" sz="3200" dirty="0" smtClean="0"/>
              <a:t>использовать заложенный природой запрос на «интерес» во благо всех: и детей, и родителей, и всего общества.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520</TotalTime>
  <Words>299</Words>
  <Application>Microsoft Office PowerPoint</Application>
  <PresentationFormat>Экран (4:3)</PresentationFormat>
  <Paragraphs>22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Georgia</vt:lpstr>
      <vt:lpstr>Trebuchet MS</vt:lpstr>
      <vt:lpstr>Wingdings 2</vt:lpstr>
      <vt:lpstr>Городская</vt:lpstr>
      <vt:lpstr>Национальный проект «Развитие образования»</vt:lpstr>
      <vt:lpstr>Федеральные проекты  1.Современная школа 2.Цифровая школа 3.Успех каждого ребёнка 4.Современные родители 5.Социальная активность 6.Молодые профессионалы 7.Новые возможности для каждого 8.Создание научно-образовательных центров 9.Учитель будущего </vt:lpstr>
      <vt:lpstr>Современная школа</vt:lpstr>
      <vt:lpstr>Цифровая образовательная среда </vt:lpstr>
      <vt:lpstr>Успех каждого ребёнка</vt:lpstr>
      <vt:lpstr>Современные родители</vt:lpstr>
      <vt:lpstr>Социальная активность</vt:lpstr>
      <vt:lpstr>Учитель будущего</vt:lpstr>
      <vt:lpstr>Пока не сделаешь, всё кажется невозможным</vt:lpstr>
      <vt:lpstr>Региональный проект «КультУРА жизни»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Сложноподчинённое предложение.  Типы придаточных предложений</dc:title>
  <dc:creator>98159</dc:creator>
  <cp:lastModifiedBy>User</cp:lastModifiedBy>
  <cp:revision>47</cp:revision>
  <dcterms:created xsi:type="dcterms:W3CDTF">2011-02-23T05:44:28Z</dcterms:created>
  <dcterms:modified xsi:type="dcterms:W3CDTF">2018-08-29T17:17:18Z</dcterms:modified>
</cp:coreProperties>
</file>